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1" r:id="rId4"/>
    <p:sldId id="259" r:id="rId5"/>
    <p:sldId id="270" r:id="rId6"/>
    <p:sldId id="275" r:id="rId7"/>
    <p:sldId id="273" r:id="rId8"/>
    <p:sldId id="277" r:id="rId9"/>
    <p:sldId id="284" r:id="rId10"/>
    <p:sldId id="286" r:id="rId11"/>
    <p:sldId id="268" r:id="rId12"/>
  </p:sldIdLst>
  <p:sldSz cx="9144000" cy="6858000" type="screen4x3"/>
  <p:notesSz cx="6718300" cy="985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CD6A79-FADB-4167-AE70-F622B9403D18}">
          <p14:sldIdLst>
            <p14:sldId id="256"/>
            <p14:sldId id="257"/>
            <p14:sldId id="281"/>
            <p14:sldId id="259"/>
            <p14:sldId id="270"/>
            <p14:sldId id="275"/>
            <p14:sldId id="273"/>
            <p14:sldId id="277"/>
          </p14:sldIdLst>
        </p14:section>
        <p14:section name="Раздел без заголовка" id="{1683E678-DCF0-4C54-998A-2316ADD193CC}">
          <p14:sldIdLst>
            <p14:sldId id="284"/>
            <p14:sldId id="286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12019-64C4-49FB-ADA2-009C7826F25B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A237C-DC6A-4423-BD29-7699654C7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1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7DA8C4-3455-459F-A5ED-61B349FB87B6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6064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МБОУ «СОШ С.БЕНОЙ-ВЕДЕНО»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НОЖАЙ-ЮРТОВСКОГО МУНИЦИПАЛЬНОГО РАЙОНА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ЧЕЧЕНСКОЙ </a:t>
            </a:r>
            <a:r>
              <a:rPr lang="ru-RU" sz="2000" b="1" dirty="0" smtClean="0">
                <a:solidFill>
                  <a:srgbClr val="C00000"/>
                </a:solidFill>
              </a:rPr>
              <a:t>РЕСПУБЛИКИ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29614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Приготовление горячего завтрака</a:t>
            </a:r>
            <a:endParaRPr lang="ru-RU" sz="4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98" y="1276311"/>
            <a:ext cx="6664261" cy="38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92080" y="548680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Чайник для чая предварительно прогреть горячей водой, засыпать чай. Налить горячую воду (90° С)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9986" y="1324204"/>
            <a:ext cx="6381328" cy="425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Данил\Desktop\про столовую\столовая фотовидеоролик\IMG_44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r="15385" b="8272"/>
          <a:stretch/>
        </p:blipFill>
        <p:spPr bwMode="auto">
          <a:xfrm>
            <a:off x="1115616" y="260648"/>
            <a:ext cx="6978989" cy="4893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504" y="515442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Завтрак готов. Приятного аппетита 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80728"/>
            <a:ext cx="85412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</a:t>
            </a:r>
            <a:r>
              <a:rPr lang="ru-RU" sz="2400" b="1" i="1" dirty="0" smtClean="0">
                <a:solidFill>
                  <a:srgbClr val="C00000"/>
                </a:solidFill>
              </a:rPr>
              <a:t>Горячее </a:t>
            </a:r>
            <a:r>
              <a:rPr lang="ru-RU" sz="2400" b="1" i="1" dirty="0">
                <a:solidFill>
                  <a:srgbClr val="C00000"/>
                </a:solidFill>
              </a:rPr>
              <a:t>питание детей во время пребывания в школе является одним из важных условий поддержания их здоровья и способности к эффективному </a:t>
            </a:r>
            <a:r>
              <a:rPr lang="ru-RU" sz="2400" b="1" i="1" dirty="0" smtClean="0">
                <a:solidFill>
                  <a:srgbClr val="C00000"/>
                </a:solidFill>
              </a:rPr>
              <a:t>бучению.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Хорошая </a:t>
            </a:r>
            <a:r>
              <a:rPr lang="ru-RU" sz="2400" b="1" i="1" dirty="0">
                <a:solidFill>
                  <a:srgbClr val="C00000"/>
                </a:solidFill>
              </a:rPr>
              <a:t>организация школьного питания ведёт к улучшению показателей уровня здоровья населения, и в первую </a:t>
            </a:r>
            <a:r>
              <a:rPr lang="ru-RU" sz="2400" b="1" i="1" dirty="0" smtClean="0">
                <a:solidFill>
                  <a:srgbClr val="C00000"/>
                </a:solidFill>
              </a:rPr>
              <a:t>очередь  </a:t>
            </a:r>
            <a:r>
              <a:rPr lang="ru-RU" sz="2400" b="1" i="1" dirty="0">
                <a:solidFill>
                  <a:srgbClr val="C00000"/>
                </a:solidFill>
              </a:rPr>
              <a:t>детей, </a:t>
            </a:r>
            <a:r>
              <a:rPr lang="ru-RU" sz="2400" b="1" i="1" dirty="0" smtClean="0">
                <a:solidFill>
                  <a:srgbClr val="C00000"/>
                </a:solidFill>
              </a:rPr>
              <a:t>учитывая</a:t>
            </a:r>
            <a:r>
              <a:rPr lang="ru-RU" sz="2400" b="1" i="1" dirty="0">
                <a:solidFill>
                  <a:srgbClr val="C00000"/>
                </a:solidFill>
              </a:rPr>
              <a:t>,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что </a:t>
            </a:r>
            <a:r>
              <a:rPr lang="ru-RU" sz="2400" b="1" i="1" dirty="0">
                <a:solidFill>
                  <a:srgbClr val="C00000"/>
                </a:solidFill>
              </a:rPr>
              <a:t>в </a:t>
            </a:r>
            <a:r>
              <a:rPr lang="ru-RU" sz="2400" b="1" i="1" dirty="0" smtClean="0">
                <a:solidFill>
                  <a:srgbClr val="C00000"/>
                </a:solidFill>
              </a:rPr>
              <a:t>школе  </a:t>
            </a:r>
            <a:r>
              <a:rPr lang="ru-RU" sz="2400" b="1" i="1" dirty="0">
                <a:solidFill>
                  <a:srgbClr val="C00000"/>
                </a:solidFill>
              </a:rPr>
              <a:t>они проводят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большую часть </a:t>
            </a:r>
            <a:r>
              <a:rPr lang="ru-RU" sz="2400" b="1" i="1" dirty="0">
                <a:solidFill>
                  <a:srgbClr val="C00000"/>
                </a:solidFill>
              </a:rPr>
              <a:t>своего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времени</a:t>
            </a:r>
            <a:r>
              <a:rPr lang="ru-RU" sz="2400" b="1" i="1" dirty="0">
                <a:solidFill>
                  <a:srgbClr val="C00000"/>
                </a:solidFill>
              </a:rPr>
              <a:t>.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 Поэтому </a:t>
            </a:r>
            <a:r>
              <a:rPr lang="ru-RU" sz="2400" b="1" i="1" dirty="0">
                <a:solidFill>
                  <a:srgbClr val="C00000"/>
                </a:solidFill>
              </a:rPr>
              <a:t>питание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является одним </a:t>
            </a:r>
            <a:r>
              <a:rPr lang="ru-RU" sz="2400" b="1" i="1" dirty="0">
                <a:solidFill>
                  <a:srgbClr val="C00000"/>
                </a:solidFill>
              </a:rPr>
              <a:t>из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важных </a:t>
            </a:r>
            <a:r>
              <a:rPr lang="ru-RU" sz="2400" b="1" i="1" dirty="0">
                <a:solidFill>
                  <a:srgbClr val="C00000"/>
                </a:solidFill>
              </a:rPr>
              <a:t>факторов,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определяющих здоровье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подрастающего </a:t>
            </a:r>
            <a:r>
              <a:rPr lang="ru-RU" sz="2400" b="1" i="1" dirty="0">
                <a:solidFill>
                  <a:srgbClr val="C00000"/>
                </a:solidFill>
              </a:rPr>
              <a:t>поколения.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253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Школьное питание – залог здоровья</a:t>
            </a:r>
            <a:endParaRPr lang="ru-RU" altLang="ru-R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31288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1118436"/>
              </p:ext>
            </p:extLst>
          </p:nvPr>
        </p:nvGraphicFramePr>
        <p:xfrm>
          <a:off x="107505" y="1340767"/>
          <a:ext cx="8928991" cy="43204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3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99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9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9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13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3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48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912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359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</a:t>
                      </a:r>
                      <a:r>
                        <a:rPr lang="ru-RU" sz="1600" dirty="0" smtClean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блюда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 </a:t>
                      </a: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  СР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Выход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(</a:t>
                      </a:r>
                      <a:r>
                        <a:rPr lang="ru-RU" sz="1600" dirty="0" err="1">
                          <a:effectLst/>
                        </a:rPr>
                        <a:t>гр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               Пищевая ценность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</a:t>
                      </a:r>
                      <a:r>
                        <a:rPr lang="ru-RU" sz="1600" dirty="0" smtClean="0">
                          <a:effectLst/>
                        </a:rPr>
                        <a:t>Витамины </a:t>
                      </a:r>
                      <a:r>
                        <a:rPr lang="ru-RU" sz="1600" dirty="0">
                          <a:effectLst/>
                        </a:rPr>
                        <a:t>и минеральные вещества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Белки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Жиры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Угле-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воды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Ккал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</a:t>
                      </a:r>
                      <a:r>
                        <a:rPr lang="ru-RU" sz="1600" dirty="0" smtClean="0">
                          <a:effectLst/>
                        </a:rPr>
                        <a:t>  </a:t>
                      </a:r>
                      <a:r>
                        <a:rPr lang="ru-RU" sz="1600" dirty="0">
                          <a:effectLst/>
                        </a:rPr>
                        <a:t>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С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E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Mg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P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            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ЗАВТРАК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КАША МОЛОЧНАЯ ПШЕНИЧНАЯ  С МАСЛОМ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302*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180/5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r>
                        <a:rPr lang="ru-RU" sz="1400" dirty="0">
                          <a:effectLst/>
                        </a:rPr>
                        <a:t>,44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9,14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21,03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262,0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1,18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168,08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12,92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150,04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2,09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МАСЛО СЛИВОЧНОЕ </a:t>
                      </a:r>
                      <a:r>
                        <a:rPr lang="ru-RU" sz="1600" dirty="0">
                          <a:effectLst/>
                        </a:rPr>
                        <a:t>порциями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97*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25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0,13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20,63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0,2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187,5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0,1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4,7 </a:t>
                      </a:r>
                      <a:r>
                        <a:rPr lang="en-US" sz="1400">
                          <a:effectLst/>
                        </a:rPr>
                        <a:t>                 </a:t>
                      </a:r>
                      <a:r>
                        <a:rPr lang="ru-RU" sz="1400">
                          <a:effectLst/>
                        </a:rPr>
                        <a:t>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0,05</a:t>
                      </a:r>
                      <a:r>
                        <a:rPr lang="en-US" sz="1400">
                          <a:effectLst/>
                        </a:rPr>
                        <a:t>       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ЧАЙ С ЛИМОНОМ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686*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200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0,26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0,06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15,22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59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8,05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5,24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9,78</a:t>
                      </a:r>
                      <a:r>
                        <a:rPr lang="en-US" sz="1400">
                          <a:effectLst/>
                        </a:rPr>
                        <a:t>               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0,91</a:t>
                      </a:r>
                      <a:r>
                        <a:rPr lang="en-US" sz="1400">
                          <a:effectLst/>
                        </a:rPr>
                        <a:t>            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ХЛЕБ ПШЕНИЧНЫЙ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40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3,04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19,44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96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0,44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26,0</a:t>
                      </a:r>
                      <a:r>
                        <a:rPr lang="en-US" sz="1400">
                          <a:effectLst/>
                        </a:rPr>
                        <a:t>             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                                        ИТОГО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21,87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30,17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55,89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604,5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4,08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1,31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187,13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23,86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190,52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3,49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476672"/>
            <a:ext cx="548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Энергетическая ценность продуктов: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593620"/>
              </p:ext>
            </p:extLst>
          </p:nvPr>
        </p:nvGraphicFramePr>
        <p:xfrm>
          <a:off x="539552" y="476672"/>
          <a:ext cx="8229600" cy="24536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D84C00"/>
                          </a:solidFill>
                          <a:effectLst/>
                        </a:rPr>
                        <a:t>Продукты</a:t>
                      </a:r>
                      <a:endParaRPr lang="ru-RU" dirty="0">
                        <a:effectLst/>
                      </a:endParaRPr>
                    </a:p>
                  </a:txBody>
                  <a:tcPr marL="142875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Пшено - 1 стакан (220 г)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Вода - </a:t>
                      </a:r>
                      <a:r>
                        <a:rPr lang="ru-RU" dirty="0" smtClean="0">
                          <a:effectLst/>
                        </a:rPr>
                        <a:t>1 </a:t>
                      </a:r>
                      <a:r>
                        <a:rPr lang="ru-RU" dirty="0">
                          <a:effectLst/>
                        </a:rPr>
                        <a:t>стакана (500 мл)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Молоко - </a:t>
                      </a:r>
                      <a:r>
                        <a:rPr lang="ru-RU" dirty="0" smtClean="0">
                          <a:effectLst/>
                        </a:rPr>
                        <a:t>1 </a:t>
                      </a:r>
                      <a:r>
                        <a:rPr lang="ru-RU" dirty="0">
                          <a:effectLst/>
                        </a:rPr>
                        <a:t>стакана (500 мл)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Соль - 0,5 ч. ложки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Сахар - 1 ч. ложка (или по вкусу)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Масло сливочное - по вкусу</a:t>
                      </a:r>
                    </a:p>
                  </a:txBody>
                  <a:tcPr marL="142875" marR="1428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Объект 5" descr="C:\Users\Данил\Desktop\про столовую\столовая фотовидеоролик\IMG_442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t="8041" r="20569"/>
          <a:stretch/>
        </p:blipFill>
        <p:spPr bwMode="auto">
          <a:xfrm>
            <a:off x="683568" y="3212976"/>
            <a:ext cx="4248472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3645024"/>
            <a:ext cx="3635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Пшенная каша на молоке - это вкусный и очень полезный завтрак. 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Варить пшенную молочную кашу довольно легко, а получается очень вкусно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4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3878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Процесс приготовление: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511135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Наливаем </a:t>
            </a:r>
            <a:r>
              <a:rPr lang="ru-RU" sz="2000" b="1" i="1" dirty="0">
                <a:solidFill>
                  <a:srgbClr val="C00000"/>
                </a:solidFill>
              </a:rPr>
              <a:t>в кастрюльку </a:t>
            </a:r>
            <a:r>
              <a:rPr lang="ru-RU" sz="2000" b="1" i="1" dirty="0" smtClean="0">
                <a:solidFill>
                  <a:srgbClr val="C00000"/>
                </a:solidFill>
              </a:rPr>
              <a:t>воду, и </a:t>
            </a:r>
            <a:r>
              <a:rPr lang="ru-RU" sz="2000" b="1" i="1" dirty="0">
                <a:solidFill>
                  <a:srgbClr val="C00000"/>
                </a:solidFill>
              </a:rPr>
              <a:t>доводим жидкость до </a:t>
            </a:r>
            <a:r>
              <a:rPr lang="ru-RU" sz="2000" b="1" i="1" dirty="0" smtClean="0">
                <a:solidFill>
                  <a:srgbClr val="C00000"/>
                </a:solidFill>
              </a:rPr>
              <a:t>кипения.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120680" cy="4080454"/>
          </a:xfrm>
        </p:spPr>
      </p:pic>
    </p:spTree>
    <p:extLst>
      <p:ext uri="{BB962C8B-B14F-4D97-AF65-F5344CB8AC3E}">
        <p14:creationId xmlns:p14="http://schemas.microsoft.com/office/powerpoint/2010/main" val="39688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5" y="4941626"/>
            <a:ext cx="85177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Для </a:t>
            </a:r>
            <a:r>
              <a:rPr lang="ru-RU" sz="2000" b="1" i="1" dirty="0" smtClean="0">
                <a:solidFill>
                  <a:srgbClr val="C00000"/>
                </a:solidFill>
              </a:rPr>
              <a:t>начала, </a:t>
            </a:r>
            <a:r>
              <a:rPr lang="ru-RU" sz="2000" b="1" i="1" dirty="0">
                <a:solidFill>
                  <a:srgbClr val="C00000"/>
                </a:solidFill>
              </a:rPr>
              <a:t>очень тщательно промываем пшено под водой, пока она не станет прозрачной, затем </a:t>
            </a:r>
            <a:r>
              <a:rPr lang="ru-RU" sz="2000" b="1" i="1" dirty="0" smtClean="0">
                <a:solidFill>
                  <a:srgbClr val="C00000"/>
                </a:solidFill>
              </a:rPr>
              <a:t>обдаём </a:t>
            </a:r>
            <a:r>
              <a:rPr lang="ru-RU" sz="2000" b="1" i="1" dirty="0">
                <a:solidFill>
                  <a:srgbClr val="C00000"/>
                </a:solidFill>
              </a:rPr>
              <a:t>пшено кипятком, чтобы убрать из него </a:t>
            </a:r>
            <a:r>
              <a:rPr lang="ru-RU" sz="2000" b="1" i="1" dirty="0" smtClean="0">
                <a:solidFill>
                  <a:srgbClr val="C00000"/>
                </a:solidFill>
              </a:rPr>
              <a:t>горечь, выкладываем </a:t>
            </a:r>
            <a:r>
              <a:rPr lang="ru-RU" sz="2000" b="1" i="1" dirty="0">
                <a:solidFill>
                  <a:srgbClr val="C00000"/>
                </a:solidFill>
              </a:rPr>
              <a:t>в кастрюльку промытое пшено. Варим его на медленном огне до полуготовности (15-20 </a:t>
            </a:r>
            <a:r>
              <a:rPr lang="ru-RU" sz="2000" b="1" i="1" dirty="0" smtClean="0">
                <a:solidFill>
                  <a:srgbClr val="C00000"/>
                </a:solidFill>
              </a:rPr>
              <a:t>минут). </a:t>
            </a:r>
            <a:endParaRPr lang="ru-RU" sz="2000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60" y="387785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83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5245121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В другую кастрюльку наливаем молоко и также </a:t>
            </a:r>
            <a:r>
              <a:rPr lang="ru-RU" sz="2000" b="1" i="1" dirty="0" smtClean="0">
                <a:solidFill>
                  <a:srgbClr val="C00000"/>
                </a:solidFill>
              </a:rPr>
              <a:t>доводим </a:t>
            </a:r>
            <a:r>
              <a:rPr lang="ru-RU" sz="2000" b="1" i="1" dirty="0">
                <a:solidFill>
                  <a:srgbClr val="C00000"/>
                </a:solidFill>
              </a:rPr>
              <a:t>до кипения, заливаем молоком пшено.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272300" cy="48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9280" y="4869160"/>
            <a:ext cx="87282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Добавить , </a:t>
            </a:r>
            <a:r>
              <a:rPr lang="ru-RU" b="1" i="1" dirty="0">
                <a:solidFill>
                  <a:srgbClr val="C00000"/>
                </a:solidFill>
              </a:rPr>
              <a:t>сахар и соль. </a:t>
            </a:r>
            <a:r>
              <a:rPr lang="ru-RU" b="1" i="1" dirty="0" smtClean="0">
                <a:solidFill>
                  <a:srgbClr val="C00000"/>
                </a:solidFill>
              </a:rPr>
              <a:t>Перемешать,  довести </a:t>
            </a:r>
            <a:r>
              <a:rPr lang="ru-RU" b="1" i="1" dirty="0">
                <a:solidFill>
                  <a:srgbClr val="C00000"/>
                </a:solidFill>
              </a:rPr>
              <a:t>до кипения. Варить пшённую кашу с молоком на медленном огне, можно под крышкой (только следите, чтобы молоко не убежало), иногда помешивая, до тех пор, пока она не загустеет </a:t>
            </a:r>
            <a:r>
              <a:rPr lang="ru-RU" b="1" i="1" dirty="0" smtClean="0">
                <a:solidFill>
                  <a:srgbClr val="C00000"/>
                </a:solidFill>
              </a:rPr>
              <a:t>(10-15 </a:t>
            </a:r>
            <a:r>
              <a:rPr lang="ru-RU" b="1" i="1" dirty="0">
                <a:solidFill>
                  <a:srgbClr val="C00000"/>
                </a:solidFill>
              </a:rPr>
              <a:t>минут</a:t>
            </a:r>
            <a:r>
              <a:rPr lang="ru-RU" b="1" i="1" dirty="0" smtClean="0">
                <a:solidFill>
                  <a:srgbClr val="C00000"/>
                </a:solidFill>
              </a:rPr>
              <a:t>).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Затем </a:t>
            </a:r>
            <a:r>
              <a:rPr lang="ru-RU" b="1" i="1" dirty="0">
                <a:solidFill>
                  <a:srgbClr val="C00000"/>
                </a:solidFill>
              </a:rPr>
              <a:t>снять с огня и дать молочной пшённой каше настояться минут 10 под крышкой.</a:t>
            </a: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09" y="404664"/>
            <a:ext cx="6408204" cy="42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Данил\Desktop\про столовую\столовая фотовидеоролик\IMG_44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5" t="38945" r="27258" b="-4594"/>
          <a:stretch/>
        </p:blipFill>
        <p:spPr bwMode="auto">
          <a:xfrm>
            <a:off x="1259632" y="380881"/>
            <a:ext cx="7159869" cy="50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7" y="5448999"/>
            <a:ext cx="7303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Молочная пшенная каша готова!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  Подавать кашу со сливочным маслом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429</TotalTime>
  <Words>468</Words>
  <Application>Microsoft Office PowerPoint</Application>
  <PresentationFormat>Экран (4:3)</PresentationFormat>
  <Paragraphs>152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Салавди</dc:creator>
  <cp:lastModifiedBy>Zver</cp:lastModifiedBy>
  <cp:revision>40</cp:revision>
  <cp:lastPrinted>2023-05-10T19:48:48Z</cp:lastPrinted>
  <dcterms:created xsi:type="dcterms:W3CDTF">2021-10-16T06:41:58Z</dcterms:created>
  <dcterms:modified xsi:type="dcterms:W3CDTF">2023-05-10T20:12:12Z</dcterms:modified>
</cp:coreProperties>
</file>