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307" r:id="rId3"/>
    <p:sldId id="308" r:id="rId4"/>
    <p:sldId id="293" r:id="rId5"/>
    <p:sldId id="301" r:id="rId6"/>
    <p:sldId id="310" r:id="rId7"/>
    <p:sldId id="311" r:id="rId8"/>
    <p:sldId id="313" r:id="rId9"/>
    <p:sldId id="312" r:id="rId10"/>
    <p:sldId id="314" r:id="rId11"/>
    <p:sldId id="315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3B09C7"/>
    <a:srgbClr val="CC99FF"/>
    <a:srgbClr val="FF4747"/>
    <a:srgbClr val="996633"/>
    <a:srgbClr val="FFFF99"/>
    <a:srgbClr val="CC9900"/>
    <a:srgbClr val="FFCCFF"/>
    <a:srgbClr val="99CCFF"/>
    <a:srgbClr val="66FFFF"/>
    <a:srgbClr val="00FF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49" d="100"/>
          <a:sy n="49" d="100"/>
        </p:scale>
        <p:origin x="-2568" y="-9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18"/>
  <c:chart>
    <c:autoTitleDeleted val="1"/>
    <c:plotArea>
      <c:layout/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Анализ топонимов с. Еной-Ведено и его окресностей</c:v>
                </c:pt>
              </c:strCache>
            </c:strRef>
          </c:tx>
          <c:dPt>
            <c:idx val="0"/>
            <c:spPr>
              <a:solidFill>
                <a:srgbClr val="CC99FF"/>
              </a:solidFill>
            </c:spPr>
          </c:dPt>
          <c:dPt>
            <c:idx val="1"/>
            <c:spPr>
              <a:solidFill>
                <a:srgbClr val="92D050"/>
              </a:solidFill>
            </c:spPr>
          </c:dPt>
          <c:dPt>
            <c:idx val="2"/>
            <c:spPr>
              <a:solidFill>
                <a:srgbClr val="99CCFF"/>
              </a:solidFill>
            </c:spPr>
          </c:dPt>
          <c:dPt>
            <c:idx val="3"/>
            <c:spPr>
              <a:solidFill>
                <a:srgbClr val="996633"/>
              </a:solidFill>
            </c:spPr>
          </c:dPt>
          <c:dPt>
            <c:idx val="4"/>
            <c:spPr>
              <a:solidFill>
                <a:srgbClr val="FFFF99"/>
              </a:solidFill>
            </c:spPr>
          </c:dPt>
          <c:cat>
            <c:strRef>
              <c:f>Лист1!$A$2:$A$6</c:f>
              <c:strCache>
                <c:ptCount val="5"/>
                <c:pt idx="0">
                  <c:v>ойконимы</c:v>
                </c:pt>
                <c:pt idx="1">
                  <c:v>годонимы</c:v>
                </c:pt>
                <c:pt idx="2">
                  <c:v>гидронимы</c:v>
                </c:pt>
                <c:pt idx="3">
                  <c:v>оронимы</c:v>
                </c:pt>
                <c:pt idx="4">
                  <c:v>антропотопонимы         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6</c:v>
                </c:pt>
                <c:pt idx="1">
                  <c:v>7</c:v>
                </c:pt>
                <c:pt idx="2">
                  <c:v>13</c:v>
                </c:pt>
                <c:pt idx="3">
                  <c:v>35</c:v>
                </c:pt>
                <c:pt idx="4">
                  <c:v>3</c:v>
                </c:pt>
              </c:numCache>
            </c:numRef>
          </c:val>
        </c:ser>
        <c:firstSliceAng val="0"/>
        <c:holeSize val="50"/>
      </c:doughnut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dirty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A0B23093-1EEA-4AEA-A74D-01BC87716DEC}" type="datetimeFigureOut">
              <a:rPr lang="ru-RU"/>
              <a:pPr>
                <a:defRPr/>
              </a:pPr>
              <a:t>02.07.2017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dirty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dirty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56426A86-3A36-4F12-AC0F-8138A425E1B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5689542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6426A86-3A36-4F12-AC0F-8138A425E1B0}" type="slidenum">
              <a:rPr lang="ru-RU" smtClean="0"/>
              <a:pPr>
                <a:defRPr/>
              </a:pPr>
              <a:t>1</a:t>
            </a:fld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Беной-Ведено</a:t>
            </a: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6426A86-3A36-4F12-AC0F-8138A425E1B0}" type="slidenum">
              <a:rPr lang="ru-RU" smtClean="0"/>
              <a:pPr>
                <a:defRPr/>
              </a:pPr>
              <a:t>2</a:t>
            </a:fld>
            <a:endParaRPr lang="ru-RU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Анализ</a:t>
            </a:r>
            <a:r>
              <a:rPr lang="ru-RU" baseline="0" dirty="0" smtClean="0"/>
              <a:t> топонимов с. Беной-Ведено и его окрестностей</a:t>
            </a: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6426A86-3A36-4F12-AC0F-8138A425E1B0}" type="slidenum">
              <a:rPr lang="ru-RU" smtClean="0"/>
              <a:pPr>
                <a:defRPr/>
              </a:pPr>
              <a:t>5</a:t>
            </a:fld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1844F9-F662-4FFF-A9D5-85AA9B5E21C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A3B0FF-C1E3-4084-AB17-188CC0F45EF2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164DA2-EE22-4AA3-985B-4782497BE3C2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1BFE08-CA0A-4834-ADE6-F443270D852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331556-3856-4C01-83DC-CAAFFB83CA7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0EF29E-1C2E-4300-B850-AB69C22F578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52CE39-E501-4ADF-B747-D81BD34E759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A9E53E-D9F1-4101-8359-965C3FC6A76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C387C4-5C73-46B6-8E13-C4F8ABCA064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CB595A-F8E0-422B-93BF-2906FE024B0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11B45A-C828-4501-A5CB-32F4726EAE1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dirty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dirty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62A2D8B1-0157-41BC-A91F-7FE92AE6F72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2" name="TextBox 18"/>
          <p:cNvSpPr txBox="1">
            <a:spLocks noChangeArrowheads="1"/>
          </p:cNvSpPr>
          <p:nvPr/>
        </p:nvSpPr>
        <p:spPr bwMode="auto">
          <a:xfrm>
            <a:off x="1676400" y="2286000"/>
            <a:ext cx="637065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 b="1" dirty="0" smtClean="0">
                <a:latin typeface="Comic Sans MS" pitchFamily="66" charset="0"/>
              </a:rPr>
              <a:t>Исследовательский проект</a:t>
            </a:r>
            <a:endParaRPr lang="ru-RU" sz="3600" b="1" dirty="0">
              <a:latin typeface="Comic Sans MS" pitchFamily="66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914400" y="3200400"/>
            <a:ext cx="790152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0033CC"/>
                </a:solidFill>
                <a:latin typeface="Comic Sans MS" pitchFamily="66" charset="0"/>
              </a:rPr>
              <a:t>«Топонимы села Беной-Ведено»</a:t>
            </a:r>
            <a:endParaRPr lang="ru-RU" sz="3600" b="1" dirty="0">
              <a:solidFill>
                <a:srgbClr val="0033CC"/>
              </a:solidFill>
              <a:latin typeface="Comic Sans MS" pitchFamily="66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228600"/>
            <a:ext cx="9144000" cy="46166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МБОУ «СОШ с. Беной-Ведено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Ножай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Юртовского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района»</a:t>
            </a:r>
            <a:endParaRPr lang="uk-UA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838200" y="4554379"/>
            <a:ext cx="80772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Авторы: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Хасханова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Раяна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Хатаева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Кесира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Зунибаева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Залина</a:t>
            </a:r>
            <a:r>
              <a:rPr lang="ru-RU" sz="24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учащиеся 8 класса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Консультант: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Загария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Ирина Владимировна </a:t>
            </a:r>
            <a:r>
              <a:rPr lang="ru-RU" sz="24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учитель географии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0" y="1066800"/>
            <a:ext cx="1651361" cy="206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14400" y="768272"/>
            <a:ext cx="8001000" cy="5564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800" dirty="0" smtClean="0">
                <a:latin typeface="Times New Roman"/>
                <a:ea typeface="Calibri"/>
                <a:cs typeface="Times New Roman"/>
              </a:rPr>
              <a:t>.</a:t>
            </a:r>
            <a:endParaRPr lang="uk-UA" sz="2800" dirty="0">
              <a:latin typeface="Calibri"/>
              <a:ea typeface="Calibri"/>
              <a:cs typeface="Times New Roman"/>
            </a:endParaRPr>
          </a:p>
        </p:txBody>
      </p:sp>
      <p:sp>
        <p:nvSpPr>
          <p:cNvPr id="34817" name="Rectangle 1"/>
          <p:cNvSpPr>
            <a:spLocks noChangeArrowheads="1"/>
          </p:cNvSpPr>
          <p:nvPr/>
        </p:nvSpPr>
        <p:spPr bwMode="auto">
          <a:xfrm>
            <a:off x="762000" y="896779"/>
            <a:ext cx="8093498" cy="36625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rgbClr val="3B09C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Заключительный этап.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3200" b="0" i="0" u="none" strike="noStrike" cap="none" normalizeH="0" baseline="0" dirty="0" smtClean="0">
              <a:ln>
                <a:noFill/>
              </a:ln>
              <a:solidFill>
                <a:srgbClr val="3B09C7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обсуждение результатов работы по проекту;</a:t>
            </a:r>
            <a:endParaRPr kumimoji="0" lang="uk-UA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подготовка доклада, творческой презентации;</a:t>
            </a:r>
            <a:endParaRPr kumimoji="0" lang="uk-UA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-защита проекта на школьной научно-практической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конференции;</a:t>
            </a:r>
            <a:endParaRPr kumimoji="0" lang="uk-UA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защита проекта в рамках Республиканского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конкурса социальных проектов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kumimoji="0" lang="uk-UA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14400" y="768272"/>
            <a:ext cx="8001000" cy="5564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800" dirty="0" smtClean="0">
                <a:latin typeface="Times New Roman"/>
                <a:ea typeface="Calibri"/>
                <a:cs typeface="Times New Roman"/>
              </a:rPr>
              <a:t>.</a:t>
            </a:r>
            <a:endParaRPr lang="uk-UA" sz="2800" dirty="0">
              <a:latin typeface="Calibri"/>
              <a:ea typeface="Calibri"/>
              <a:cs typeface="Times New Roman"/>
            </a:endParaRPr>
          </a:p>
        </p:txBody>
      </p:sp>
      <p:sp>
        <p:nvSpPr>
          <p:cNvPr id="36865" name="Rectangle 1"/>
          <p:cNvSpPr>
            <a:spLocks noChangeArrowheads="1"/>
          </p:cNvSpPr>
          <p:nvPr/>
        </p:nvSpPr>
        <p:spPr bwMode="auto">
          <a:xfrm>
            <a:off x="0" y="0"/>
            <a:ext cx="9144000" cy="83099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IV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 ОСУЩЕСТВЛЕНИЕ ДЕЯТЕЛЬНОСТИ ПО РЕАЛИЗАЦИИ ДАННОГО ПРОЕКТА, ВКЛЮЧАЯ СТРАТЕГИЮ РАЗВИТИЯ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62000" y="1143000"/>
            <a:ext cx="79248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uk-UA" sz="2800" dirty="0" smtClean="0">
                <a:latin typeface="Times New Roman" pitchFamily="18" charset="0"/>
                <a:ea typeface="TimesNewRomanPSMT-Identity-H"/>
                <a:cs typeface="Times New Roman" pitchFamily="18" charset="0"/>
              </a:rPr>
              <a:t>Проект «</a:t>
            </a:r>
            <a:r>
              <a:rPr lang="uk-UA" sz="2800" dirty="0" err="1" smtClean="0">
                <a:latin typeface="Times New Roman" pitchFamily="18" charset="0"/>
                <a:ea typeface="TimesNewRomanPSMT-Identity-H"/>
                <a:cs typeface="Times New Roman" pitchFamily="18" charset="0"/>
              </a:rPr>
              <a:t>Топонимы</a:t>
            </a:r>
            <a:r>
              <a:rPr lang="uk-UA" sz="2800" dirty="0" smtClean="0">
                <a:latin typeface="Times New Roman" pitchFamily="18" charset="0"/>
                <a:ea typeface="TimesNewRomanPSMT-Identity-H"/>
                <a:cs typeface="Times New Roman" pitchFamily="18" charset="0"/>
              </a:rPr>
              <a:t> села </a:t>
            </a:r>
            <a:r>
              <a:rPr lang="uk-UA" sz="2800" dirty="0" err="1" smtClean="0">
                <a:latin typeface="Times New Roman" pitchFamily="18" charset="0"/>
                <a:ea typeface="TimesNewRomanPSMT-Identity-H"/>
                <a:cs typeface="Times New Roman" pitchFamily="18" charset="0"/>
              </a:rPr>
              <a:t>Беной-Ведено</a:t>
            </a:r>
            <a:r>
              <a:rPr lang="uk-UA" sz="2800" dirty="0" smtClean="0">
                <a:latin typeface="Times New Roman" pitchFamily="18" charset="0"/>
                <a:ea typeface="TimesNewRomanPSMT-Identity-H"/>
                <a:cs typeface="Times New Roman" pitchFamily="18" charset="0"/>
              </a:rPr>
              <a:t>» </a:t>
            </a:r>
            <a:r>
              <a:rPr lang="uk-UA" sz="2800" dirty="0" err="1" smtClean="0">
                <a:latin typeface="Times New Roman" pitchFamily="18" charset="0"/>
                <a:ea typeface="TimesNewRomanPSMT-Identity-H"/>
                <a:cs typeface="Times New Roman" pitchFamily="18" charset="0"/>
              </a:rPr>
              <a:t>носит</a:t>
            </a:r>
            <a:r>
              <a:rPr lang="uk-UA" sz="2800" dirty="0" smtClean="0">
                <a:latin typeface="Times New Roman" pitchFamily="18" charset="0"/>
                <a:ea typeface="TimesNewRomanPSMT-Identity-H"/>
                <a:cs typeface="Times New Roman" pitchFamily="18" charset="0"/>
              </a:rPr>
              <a:t> </a:t>
            </a:r>
            <a:r>
              <a:rPr lang="uk-UA" sz="2800" dirty="0" err="1" smtClean="0">
                <a:latin typeface="Times New Roman" pitchFamily="18" charset="0"/>
                <a:ea typeface="TimesNewRomanPSMT-Identity-H"/>
                <a:cs typeface="Times New Roman" pitchFamily="18" charset="0"/>
              </a:rPr>
              <a:t>долгосрочный</a:t>
            </a:r>
            <a:r>
              <a:rPr lang="uk-UA" sz="2800" dirty="0" smtClean="0">
                <a:latin typeface="Times New Roman" pitchFamily="18" charset="0"/>
                <a:ea typeface="TimesNewRomanPSMT-Identity-H"/>
                <a:cs typeface="Times New Roman" pitchFamily="18" charset="0"/>
              </a:rPr>
              <a:t> характер. </a:t>
            </a:r>
          </a:p>
          <a:p>
            <a:pPr lvl="0" algn="just"/>
            <a:r>
              <a:rPr lang="uk-UA" sz="2800" dirty="0" smtClean="0">
                <a:latin typeface="Times New Roman" pitchFamily="18" charset="0"/>
                <a:ea typeface="TimesNewRomanPSMT-Identity-H"/>
                <a:cs typeface="Times New Roman" pitchFamily="18" charset="0"/>
              </a:rPr>
              <a:t>В </a:t>
            </a:r>
            <a:r>
              <a:rPr lang="uk-UA" sz="2800" dirty="0" err="1" smtClean="0">
                <a:latin typeface="Times New Roman" pitchFamily="18" charset="0"/>
                <a:ea typeface="TimesNewRomanPSMT-Identity-H"/>
                <a:cs typeface="Times New Roman" pitchFamily="18" charset="0"/>
              </a:rPr>
              <a:t>данное</a:t>
            </a:r>
            <a:r>
              <a:rPr lang="uk-UA" sz="2800" dirty="0" smtClean="0">
                <a:latin typeface="Times New Roman" pitchFamily="18" charset="0"/>
                <a:ea typeface="TimesNewRomanPSMT-Identity-H"/>
                <a:cs typeface="Times New Roman" pitchFamily="18" charset="0"/>
              </a:rPr>
              <a:t> </a:t>
            </a:r>
            <a:r>
              <a:rPr lang="uk-UA" sz="2800" dirty="0" err="1" smtClean="0">
                <a:latin typeface="Times New Roman" pitchFamily="18" charset="0"/>
                <a:ea typeface="TimesNewRomanPSMT-Identity-H"/>
                <a:cs typeface="Times New Roman" pitchFamily="18" charset="0"/>
              </a:rPr>
              <a:t>время</a:t>
            </a:r>
            <a:r>
              <a:rPr lang="uk-UA" sz="2800" dirty="0" smtClean="0">
                <a:latin typeface="Times New Roman" pitchFamily="18" charset="0"/>
                <a:ea typeface="TimesNewRomanPSMT-Identity-H"/>
                <a:cs typeface="Times New Roman" pitchFamily="18" charset="0"/>
              </a:rPr>
              <a:t> </a:t>
            </a:r>
            <a:r>
              <a:rPr lang="uk-UA" sz="2800" dirty="0" err="1" smtClean="0">
                <a:latin typeface="Times New Roman" pitchFamily="18" charset="0"/>
                <a:ea typeface="TimesNewRomanPSMT-Identity-H"/>
                <a:cs typeface="Times New Roman" pitchFamily="18" charset="0"/>
              </a:rPr>
              <a:t>ведется</a:t>
            </a:r>
            <a:r>
              <a:rPr lang="uk-UA" sz="2800" dirty="0" smtClean="0">
                <a:latin typeface="Times New Roman" pitchFamily="18" charset="0"/>
                <a:ea typeface="TimesNewRomanPSMT-Identity-H"/>
                <a:cs typeface="Times New Roman" pitchFamily="18" charset="0"/>
              </a:rPr>
              <a:t> </a:t>
            </a:r>
            <a:r>
              <a:rPr lang="uk-UA" sz="2800" dirty="0" err="1" smtClean="0">
                <a:latin typeface="Times New Roman" pitchFamily="18" charset="0"/>
                <a:ea typeface="TimesNewRomanPSMT-Identity-H"/>
                <a:cs typeface="Times New Roman" pitchFamily="18" charset="0"/>
              </a:rPr>
              <a:t>работа</a:t>
            </a:r>
            <a:r>
              <a:rPr lang="uk-UA" sz="2800" dirty="0" smtClean="0">
                <a:latin typeface="Times New Roman" pitchFamily="18" charset="0"/>
                <a:ea typeface="TimesNewRomanPSMT-Identity-H"/>
                <a:cs typeface="Times New Roman" pitchFamily="18" charset="0"/>
              </a:rPr>
              <a:t> по </a:t>
            </a:r>
            <a:r>
              <a:rPr lang="uk-UA" sz="2800" dirty="0" err="1" smtClean="0">
                <a:latin typeface="Times New Roman" pitchFamily="18" charset="0"/>
                <a:ea typeface="TimesNewRomanPSMT-Identity-H"/>
                <a:cs typeface="Times New Roman" pitchFamily="18" charset="0"/>
              </a:rPr>
              <a:t>сбору</a:t>
            </a:r>
            <a:r>
              <a:rPr lang="uk-UA" sz="2800" dirty="0" smtClean="0">
                <a:latin typeface="Times New Roman" pitchFamily="18" charset="0"/>
                <a:ea typeface="TimesNewRomanPSMT-Identity-H"/>
                <a:cs typeface="Times New Roman" pitchFamily="18" charset="0"/>
              </a:rPr>
              <a:t> </a:t>
            </a:r>
            <a:r>
              <a:rPr lang="uk-UA" sz="2800" dirty="0" err="1" smtClean="0">
                <a:latin typeface="Times New Roman" pitchFamily="18" charset="0"/>
                <a:ea typeface="TimesNewRomanPSMT-Identity-H"/>
                <a:cs typeface="Times New Roman" pitchFamily="18" charset="0"/>
              </a:rPr>
              <a:t>фотографий</a:t>
            </a:r>
            <a:r>
              <a:rPr lang="uk-UA" sz="2800" dirty="0" smtClean="0">
                <a:latin typeface="Times New Roman" pitchFamily="18" charset="0"/>
                <a:ea typeface="TimesNewRomanPSMT-Identity-H"/>
                <a:cs typeface="Times New Roman" pitchFamily="18" charset="0"/>
              </a:rPr>
              <a:t> </a:t>
            </a:r>
            <a:r>
              <a:rPr lang="uk-UA" sz="2800" dirty="0" err="1" smtClean="0">
                <a:latin typeface="Times New Roman" pitchFamily="18" charset="0"/>
                <a:ea typeface="TimesNewRomanPSMT-Identity-H"/>
                <a:cs typeface="Times New Roman" pitchFamily="18" charset="0"/>
              </a:rPr>
              <a:t>собранных</a:t>
            </a:r>
            <a:r>
              <a:rPr lang="uk-UA" sz="2800" dirty="0" smtClean="0">
                <a:latin typeface="Times New Roman" pitchFamily="18" charset="0"/>
                <a:ea typeface="TimesNewRomanPSMT-Identity-H"/>
                <a:cs typeface="Times New Roman" pitchFamily="18" charset="0"/>
              </a:rPr>
              <a:t> </a:t>
            </a:r>
            <a:r>
              <a:rPr lang="uk-UA" sz="2800" dirty="0" err="1" smtClean="0">
                <a:latin typeface="Times New Roman" pitchFamily="18" charset="0"/>
                <a:ea typeface="TimesNewRomanPSMT-Identity-H"/>
                <a:cs typeface="Times New Roman" pitchFamily="18" charset="0"/>
              </a:rPr>
              <a:t>топонимов</a:t>
            </a:r>
            <a:r>
              <a:rPr lang="uk-UA" sz="2800" dirty="0" smtClean="0">
                <a:latin typeface="Times New Roman" pitchFamily="18" charset="0"/>
                <a:ea typeface="TimesNewRomanPSMT-Identity-H"/>
                <a:cs typeface="Times New Roman" pitchFamily="18" charset="0"/>
              </a:rPr>
              <a:t> для </a:t>
            </a:r>
            <a:r>
              <a:rPr lang="uk-UA" sz="2800" dirty="0" err="1" smtClean="0">
                <a:latin typeface="Times New Roman" pitchFamily="18" charset="0"/>
                <a:ea typeface="TimesNewRomanPSMT-Identity-H"/>
                <a:cs typeface="Times New Roman" pitchFamily="18" charset="0"/>
              </a:rPr>
              <a:t>их</a:t>
            </a:r>
            <a:r>
              <a:rPr lang="uk-UA" sz="2800" dirty="0" smtClean="0">
                <a:latin typeface="Times New Roman" pitchFamily="18" charset="0"/>
                <a:ea typeface="TimesNewRomanPSMT-Identity-H"/>
                <a:cs typeface="Times New Roman" pitchFamily="18" charset="0"/>
              </a:rPr>
              <a:t> </a:t>
            </a:r>
            <a:r>
              <a:rPr lang="uk-UA" sz="2800" dirty="0" err="1" smtClean="0">
                <a:latin typeface="Times New Roman" pitchFamily="18" charset="0"/>
                <a:ea typeface="TimesNewRomanPSMT-Identity-H"/>
                <a:cs typeface="Times New Roman" pitchFamily="18" charset="0"/>
              </a:rPr>
              <a:t>включения</a:t>
            </a:r>
            <a:r>
              <a:rPr lang="uk-UA" sz="2800" dirty="0" smtClean="0">
                <a:latin typeface="Times New Roman" pitchFamily="18" charset="0"/>
                <a:ea typeface="TimesNewRomanPSMT-Identity-H"/>
                <a:cs typeface="Times New Roman" pitchFamily="18" charset="0"/>
              </a:rPr>
              <a:t> в </a:t>
            </a:r>
            <a:r>
              <a:rPr lang="uk-UA" sz="2800" dirty="0" err="1" smtClean="0">
                <a:latin typeface="Times New Roman" pitchFamily="18" charset="0"/>
                <a:ea typeface="TimesNewRomanPSMT-Identity-H"/>
                <a:cs typeface="Times New Roman" pitchFamily="18" charset="0"/>
              </a:rPr>
              <a:t>топонимический</a:t>
            </a:r>
            <a:r>
              <a:rPr lang="uk-UA" sz="2800" dirty="0" smtClean="0">
                <a:latin typeface="Times New Roman" pitchFamily="18" charset="0"/>
                <a:ea typeface="TimesNewRomanPSMT-Identity-H"/>
                <a:cs typeface="Times New Roman" pitchFamily="18" charset="0"/>
              </a:rPr>
              <a:t> </a:t>
            </a:r>
            <a:r>
              <a:rPr lang="uk-UA" sz="2800" dirty="0" err="1" smtClean="0">
                <a:latin typeface="Times New Roman" pitchFamily="18" charset="0"/>
                <a:ea typeface="TimesNewRomanPSMT-Identity-H"/>
                <a:cs typeface="Times New Roman" pitchFamily="18" charset="0"/>
              </a:rPr>
              <a:t>словарь</a:t>
            </a:r>
            <a:r>
              <a:rPr lang="uk-UA" sz="2800" dirty="0" smtClean="0">
                <a:latin typeface="Times New Roman" pitchFamily="18" charset="0"/>
                <a:ea typeface="TimesNewRomanPSMT-Identity-H"/>
                <a:cs typeface="Times New Roman" pitchFamily="18" charset="0"/>
              </a:rPr>
              <a:t>. </a:t>
            </a:r>
            <a:endParaRPr lang="uk-UA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Рисунок 2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57200" y="3733800"/>
            <a:ext cx="3886200" cy="291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2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800600" y="3505200"/>
            <a:ext cx="4038600" cy="297622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 descr="C:\Users\Admin\Desktop\наука\беной ведено\беной ведено.pn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914400" y="4191000"/>
            <a:ext cx="4420060" cy="2438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9" name="Picture 2" descr="C:\Users\Admin\Desktop\наука\беной ведено\фото топонимы\ясси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562600" y="4114800"/>
            <a:ext cx="3276600" cy="24574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Прямоугольник 5"/>
          <p:cNvSpPr/>
          <p:nvPr/>
        </p:nvSpPr>
        <p:spPr>
          <a:xfrm>
            <a:off x="914400" y="990600"/>
            <a:ext cx="76962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3B09C7"/>
                </a:solidFill>
                <a:latin typeface="Times New Roman" pitchFamily="18" charset="0"/>
                <a:cs typeface="Times New Roman" pitchFamily="18" charset="0"/>
              </a:rPr>
              <a:t>Актуальность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данной работы  заключается в приобщении учащихся школы, педагогов, односельчан к изучению географических названий родного края, воспитании любви к нему,  почитании памяти предков. </a:t>
            </a:r>
            <a:endParaRPr lang="uk-UA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1" y="0"/>
            <a:ext cx="9144000" cy="83099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romanUcPeriod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АКТУАЛЬНОСТЬ И ВАЖНОСТЬ ДАННОЙ </a:t>
            </a:r>
            <a:r>
              <a:rPr kumimoji="0" lang="ru-RU" sz="2400" b="1" i="0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ПРОБЛЕМЫ 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ДЛЯ СЕЛА, РАЙОНА, ГОРОДА, РЕГИОНА.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Picture 2" descr="IMG_6169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962400" y="1066800"/>
            <a:ext cx="4938713" cy="370363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Прямоугольник 4"/>
          <p:cNvSpPr/>
          <p:nvPr/>
        </p:nvSpPr>
        <p:spPr>
          <a:xfrm>
            <a:off x="4114800" y="5029200"/>
            <a:ext cx="54102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3B09C7"/>
                </a:solidFill>
                <a:latin typeface="Comic Sans MS" pitchFamily="66" charset="0"/>
              </a:rPr>
              <a:t>Встреча со старожилами</a:t>
            </a:r>
          </a:p>
          <a:p>
            <a:pPr algn="ctr"/>
            <a:r>
              <a:rPr lang="ru-RU" sz="2800" b="1" dirty="0" smtClean="0">
                <a:solidFill>
                  <a:srgbClr val="3B09C7"/>
                </a:solidFill>
                <a:latin typeface="Comic Sans MS" pitchFamily="66" charset="0"/>
              </a:rPr>
              <a:t>с. Беной-Ведено</a:t>
            </a:r>
            <a:endParaRPr lang="ru-RU" sz="2800" b="1" dirty="0">
              <a:solidFill>
                <a:srgbClr val="3B09C7"/>
              </a:solidFill>
              <a:latin typeface="Comic Sans MS" pitchFamily="66" charset="0"/>
            </a:endParaRPr>
          </a:p>
        </p:txBody>
      </p:sp>
      <p:pic>
        <p:nvPicPr>
          <p:cNvPr id="35844" name="Picture 4" descr="IMG_6199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838200" y="1936750"/>
            <a:ext cx="3690937" cy="49212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83099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II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СБОР И АНАЛИЗ РАЗНОПЛАНОВОЙ ИНФОРМАЦИИ ПО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ИЗБРАННОЙ ПРОБЛЕМЕ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8" name="Прямоугольник 7"/>
          <p:cNvSpPr/>
          <p:nvPr/>
        </p:nvSpPr>
        <p:spPr>
          <a:xfrm>
            <a:off x="1219200" y="0"/>
            <a:ext cx="7303602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3B09C7"/>
                </a:solidFill>
                <a:latin typeface="Comic Sans MS" pitchFamily="66" charset="0"/>
              </a:rPr>
              <a:t>Результаты социологического </a:t>
            </a:r>
          </a:p>
          <a:p>
            <a:pPr algn="ctr"/>
            <a:r>
              <a:rPr lang="ru-RU" sz="3600" b="1" dirty="0" smtClean="0">
                <a:solidFill>
                  <a:srgbClr val="3B09C7"/>
                </a:solidFill>
                <a:latin typeface="Comic Sans MS" pitchFamily="66" charset="0"/>
              </a:rPr>
              <a:t>опроса</a:t>
            </a:r>
            <a:endParaRPr lang="ru-RU" sz="3600" b="1" dirty="0">
              <a:solidFill>
                <a:srgbClr val="3B09C7"/>
              </a:solidFill>
              <a:latin typeface="Comic Sans MS" pitchFamily="66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447800" y="228600"/>
            <a:ext cx="7162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uk-UA" sz="2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Picture 4" descr="W:\korovkina\media_materials\j0254500.gif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28600" y="228600"/>
            <a:ext cx="762000" cy="762000"/>
          </a:xfrm>
          <a:prstGeom prst="ellipse">
            <a:avLst/>
          </a:prstGeom>
          <a:ln w="190500" cap="rnd">
            <a:solidFill>
              <a:srgbClr val="FF0000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685800" y="1219200"/>
          <a:ext cx="8458200" cy="5358384"/>
        </p:xfrm>
        <a:graphic>
          <a:graphicData uri="http://schemas.openxmlformats.org/drawingml/2006/table">
            <a:tbl>
              <a:tblPr/>
              <a:tblGrid>
                <a:gridCol w="5007381"/>
                <a:gridCol w="1593980"/>
                <a:gridCol w="1856839"/>
              </a:tblGrid>
              <a:tr h="688623">
                <a:tc>
                  <a:txBody>
                    <a:bodyPr/>
                    <a:lstStyle/>
                    <a:p>
                      <a:pPr marR="95250" algn="ctr">
                        <a:lnSpc>
                          <a:spcPct val="200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</a:pPr>
                      <a:r>
                        <a:rPr lang="ru-RU" sz="24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Вопросы</a:t>
                      </a:r>
                      <a:endParaRPr lang="uk-UA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95250" algn="ctr">
                        <a:lnSpc>
                          <a:spcPct val="200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</a:pPr>
                      <a:r>
                        <a:rPr lang="ru-RU" sz="24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Да</a:t>
                      </a:r>
                      <a:endParaRPr lang="uk-UA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95250" algn="ctr">
                        <a:lnSpc>
                          <a:spcPct val="200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</a:pPr>
                      <a:r>
                        <a:rPr lang="ru-RU" sz="24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Нет</a:t>
                      </a:r>
                      <a:endParaRPr lang="uk-UA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19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dirty="0" smtClean="0">
                          <a:latin typeface="Times New Roman"/>
                          <a:ea typeface="Calibri"/>
                          <a:cs typeface="Times New Roman"/>
                        </a:rPr>
                        <a:t> 1</a:t>
                      </a: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. Знаете ли вы, что означает «топонимика», «топонимы»?</a:t>
                      </a:r>
                      <a:endParaRPr lang="uk-UA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95250" algn="ctr">
                        <a:lnSpc>
                          <a:spcPct val="200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</a:pPr>
                      <a:r>
                        <a:rPr lang="ru-RU" sz="24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28</a:t>
                      </a:r>
                      <a:endParaRPr lang="uk-UA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95250" algn="ctr">
                        <a:lnSpc>
                          <a:spcPct val="200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</a:pPr>
                      <a:r>
                        <a:rPr lang="ru-RU" sz="24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55</a:t>
                      </a:r>
                      <a:endParaRPr lang="uk-UA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838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dirty="0" smtClean="0">
                          <a:latin typeface="Times New Roman"/>
                          <a:ea typeface="Calibri"/>
                          <a:cs typeface="Times New Roman"/>
                        </a:rPr>
                        <a:t> 2</a:t>
                      </a: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. Известны ли вам названия рек, хребтов, родников, пещер, которые находятся на территории села и в его окрестностях, и почему они так называются?</a:t>
                      </a:r>
                      <a:endParaRPr lang="uk-UA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95250" algn="ctr">
                        <a:lnSpc>
                          <a:spcPct val="200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</a:pPr>
                      <a:r>
                        <a:rPr lang="ru-RU" sz="24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51</a:t>
                      </a:r>
                      <a:endParaRPr lang="uk-UA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95250" algn="ctr">
                        <a:lnSpc>
                          <a:spcPct val="200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</a:pPr>
                      <a:r>
                        <a:rPr lang="ru-RU" sz="24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32</a:t>
                      </a:r>
                      <a:endParaRPr lang="uk-UA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19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dirty="0" smtClean="0">
                          <a:latin typeface="Times New Roman"/>
                          <a:ea typeface="Calibri"/>
                          <a:cs typeface="Times New Roman"/>
                        </a:rPr>
                        <a:t> 3</a:t>
                      </a: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.  Вы знаете, что обозначает название нашего села?</a:t>
                      </a:r>
                      <a:endParaRPr lang="uk-UA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95250" algn="ctr">
                        <a:lnSpc>
                          <a:spcPct val="200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</a:pPr>
                      <a:r>
                        <a:rPr lang="ru-RU" sz="24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46</a:t>
                      </a:r>
                      <a:endParaRPr lang="uk-UA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95250" algn="ctr">
                        <a:lnSpc>
                          <a:spcPct val="200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</a:pPr>
                      <a:r>
                        <a:rPr lang="ru-RU" sz="24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37</a:t>
                      </a:r>
                      <a:endParaRPr lang="uk-UA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19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dirty="0" smtClean="0">
                          <a:latin typeface="Times New Roman"/>
                          <a:ea typeface="Calibri"/>
                          <a:cs typeface="Times New Roman"/>
                        </a:rPr>
                        <a:t> 4</a:t>
                      </a: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. Нужно ли знать топонимы своего родного края и почему?</a:t>
                      </a:r>
                      <a:endParaRPr lang="uk-UA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95250" algn="ctr">
                        <a:lnSpc>
                          <a:spcPct val="200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</a:pPr>
                      <a:r>
                        <a:rPr lang="ru-RU" sz="24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78</a:t>
                      </a:r>
                      <a:endParaRPr lang="uk-UA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95250" algn="ctr">
                        <a:lnSpc>
                          <a:spcPct val="200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</a:pPr>
                      <a:r>
                        <a:rPr lang="ru-RU" sz="24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uk-UA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/>
          <p:cNvGraphicFramePr/>
          <p:nvPr/>
        </p:nvGraphicFramePr>
        <p:xfrm>
          <a:off x="990600" y="1371600"/>
          <a:ext cx="7391400" cy="5486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3657600" y="2286000"/>
            <a:ext cx="3642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6</a:t>
            </a:r>
            <a:endParaRPr lang="uk-UA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572000" y="2819400"/>
            <a:ext cx="3642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7</a:t>
            </a:r>
            <a:endParaRPr lang="uk-UA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724400" y="4343400"/>
            <a:ext cx="5437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13</a:t>
            </a:r>
            <a:endParaRPr lang="uk-UA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524000" y="4191000"/>
            <a:ext cx="5437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36</a:t>
            </a:r>
            <a:endParaRPr lang="uk-UA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971800" y="2133600"/>
            <a:ext cx="3642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uk-UA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914400" y="228600"/>
            <a:ext cx="79248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3B09C7"/>
                </a:solidFill>
                <a:latin typeface="Times New Roman" pitchFamily="18" charset="0"/>
                <a:cs typeface="Times New Roman" pitchFamily="18" charset="0"/>
              </a:rPr>
              <a:t>Анализ топонимов села </a:t>
            </a:r>
            <a:r>
              <a:rPr lang="ru-RU" sz="3200" b="1" dirty="0" err="1" smtClean="0">
                <a:solidFill>
                  <a:srgbClr val="3B09C7"/>
                </a:solidFill>
                <a:latin typeface="Times New Roman" pitchFamily="18" charset="0"/>
                <a:cs typeface="Times New Roman" pitchFamily="18" charset="0"/>
              </a:rPr>
              <a:t>Беной</a:t>
            </a:r>
            <a:r>
              <a:rPr lang="ru-RU" sz="3200" b="1" dirty="0" smtClean="0">
                <a:solidFill>
                  <a:srgbClr val="3B09C7"/>
                </a:solidFill>
                <a:latin typeface="Times New Roman" pitchFamily="18" charset="0"/>
                <a:cs typeface="Times New Roman" pitchFamily="18" charset="0"/>
              </a:rPr>
              <a:t> – Ведено и его окрестностей</a:t>
            </a:r>
            <a:endParaRPr lang="uk-UA" sz="3200" b="1" dirty="0">
              <a:solidFill>
                <a:srgbClr val="3B09C7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667000" y="0"/>
            <a:ext cx="446308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rgbClr val="3B09C7"/>
                </a:solidFill>
                <a:latin typeface="Comic Sans MS" pitchFamily="66" charset="0"/>
              </a:rPr>
              <a:t>Работа со словарями</a:t>
            </a:r>
            <a:endParaRPr lang="ru-RU" sz="3200" b="1" dirty="0">
              <a:solidFill>
                <a:srgbClr val="3B09C7"/>
              </a:solidFill>
              <a:latin typeface="Comic Sans MS" pitchFamily="66" charset="0"/>
            </a:endParaRPr>
          </a:p>
        </p:txBody>
      </p:sp>
      <p:pic>
        <p:nvPicPr>
          <p:cNvPr id="36866" name="Picture 2" descr="IMG_622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914400" y="685800"/>
            <a:ext cx="7874076" cy="59049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 descr="IMG_624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724400" y="228600"/>
            <a:ext cx="4191000" cy="641901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1747" name="Picture 3" descr="C:\Users\Admin\Desktop\наука\Исследователская работа моя\Словарь\Титул словаря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914400" y="1066800"/>
            <a:ext cx="3581400" cy="536826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Прямоугольник 3"/>
          <p:cNvSpPr/>
          <p:nvPr/>
        </p:nvSpPr>
        <p:spPr>
          <a:xfrm>
            <a:off x="990600" y="304800"/>
            <a:ext cx="345626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200" b="1" dirty="0" smtClean="0">
                <a:solidFill>
                  <a:srgbClr val="3B09C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Результат работы</a:t>
            </a:r>
            <a:endParaRPr lang="ru-RU" sz="3200" b="1" dirty="0">
              <a:solidFill>
                <a:srgbClr val="3B09C7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90600" y="1295400"/>
            <a:ext cx="7543800" cy="53040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b="1" i="1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800" b="1" i="1" dirty="0" smtClean="0">
                <a:solidFill>
                  <a:srgbClr val="3B09C7"/>
                </a:solidFill>
                <a:latin typeface="Times New Roman"/>
                <a:ea typeface="Times New Roman"/>
                <a:cs typeface="Times New Roman"/>
              </a:rPr>
              <a:t>Подготовительный этап.</a:t>
            </a:r>
            <a:endParaRPr lang="uk-UA" sz="2800" dirty="0" smtClean="0">
              <a:solidFill>
                <a:srgbClr val="3B09C7"/>
              </a:solidFill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800" dirty="0" smtClean="0">
                <a:latin typeface="Times New Roman"/>
                <a:ea typeface="Calibri"/>
                <a:cs typeface="Times New Roman"/>
              </a:rPr>
              <a:t>- подготовка необходимых печатных материалов: памятки по работе со справочной литературой, поиску информации в сети Интернет и сохранению информационных объектов на внешние носители;</a:t>
            </a:r>
            <a:endParaRPr lang="uk-UA" sz="2800" dirty="0" smtClean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8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- проведение социологического опроса, встреч со старожилами села; </a:t>
            </a:r>
            <a:endParaRPr lang="uk-UA" sz="2800" dirty="0" smtClean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8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- создание картотеки топонимов с. </a:t>
            </a:r>
            <a:r>
              <a:rPr lang="ru-RU" sz="2800" dirty="0" err="1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Беной-Ведено</a:t>
            </a:r>
            <a:r>
              <a:rPr lang="ru-RU" sz="28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.</a:t>
            </a:r>
            <a:endParaRPr lang="uk-UA" sz="2800" dirty="0"/>
          </a:p>
        </p:txBody>
      </p:sp>
      <p:sp>
        <p:nvSpPr>
          <p:cNvPr id="35841" name="Rectangle 1"/>
          <p:cNvSpPr>
            <a:spLocks noChangeArrowheads="1"/>
          </p:cNvSpPr>
          <p:nvPr/>
        </p:nvSpPr>
        <p:spPr bwMode="auto">
          <a:xfrm>
            <a:off x="0" y="0"/>
            <a:ext cx="9144000" cy="1200329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III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ПРОГРАММА ДЕЙСТВИЙ, КОТОРЫЕ ПРЕДЛАГАЕТСЯ ОСУЩЕСТВИТЬ В ХОДЕ РАЗРАБОТКИ ЭТОГО ПРОЕКТА.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14400" y="533400"/>
            <a:ext cx="8001000" cy="58877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3200" b="1" i="1" dirty="0" smtClean="0">
                <a:solidFill>
                  <a:srgbClr val="3B09C7"/>
                </a:solidFill>
                <a:latin typeface="Times New Roman"/>
                <a:ea typeface="Calibri"/>
                <a:cs typeface="Times New Roman"/>
              </a:rPr>
              <a:t>Основной этап.</a:t>
            </a:r>
            <a:endParaRPr lang="uk-UA" sz="3200" dirty="0" smtClean="0">
              <a:solidFill>
                <a:srgbClr val="3B09C7"/>
              </a:solidFill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800" dirty="0" smtClean="0">
                <a:latin typeface="Times New Roman"/>
                <a:ea typeface="Calibri"/>
                <a:cs typeface="Times New Roman"/>
              </a:rPr>
              <a:t>- работа со словарями;</a:t>
            </a:r>
            <a:endParaRPr lang="uk-UA" sz="2800" dirty="0" smtClean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800" dirty="0" smtClean="0">
                <a:latin typeface="Times New Roman"/>
                <a:ea typeface="Calibri"/>
                <a:cs typeface="Times New Roman"/>
              </a:rPr>
              <a:t>- поиск и выборка информации из Интернета;</a:t>
            </a:r>
            <a:endParaRPr lang="uk-UA" sz="2800" dirty="0" smtClean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800" dirty="0" smtClean="0">
                <a:latin typeface="Times New Roman"/>
                <a:ea typeface="Calibri"/>
                <a:cs typeface="Times New Roman"/>
              </a:rPr>
              <a:t>-изучение физической карты </a:t>
            </a:r>
            <a:r>
              <a:rPr lang="ru-RU" sz="2800" dirty="0" err="1" smtClean="0">
                <a:latin typeface="Times New Roman"/>
                <a:ea typeface="Calibri"/>
                <a:cs typeface="Times New Roman"/>
              </a:rPr>
              <a:t>Ножай-Юртовского</a:t>
            </a:r>
            <a:r>
              <a:rPr lang="ru-RU" sz="2800" dirty="0" smtClean="0">
                <a:latin typeface="Times New Roman"/>
                <a:ea typeface="Calibri"/>
                <a:cs typeface="Times New Roman"/>
              </a:rPr>
              <a:t> района с целью ознакомления с названиями населенных пунктов нашего края; </a:t>
            </a:r>
            <a:endParaRPr lang="uk-UA" sz="2800" dirty="0" smtClean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800" dirty="0" smtClean="0">
                <a:latin typeface="Times New Roman"/>
                <a:ea typeface="Calibri"/>
                <a:cs typeface="Times New Roman"/>
              </a:rPr>
              <a:t>- анализ специальной литературы, выборка информации;</a:t>
            </a:r>
            <a:endParaRPr lang="uk-UA" sz="2800" dirty="0" smtClean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800" dirty="0" smtClean="0">
                <a:latin typeface="Times New Roman"/>
                <a:ea typeface="Calibri"/>
                <a:cs typeface="Times New Roman"/>
              </a:rPr>
              <a:t>- составление карты топонимов с. </a:t>
            </a:r>
            <a:r>
              <a:rPr lang="ru-RU" sz="2800" dirty="0" err="1" smtClean="0">
                <a:latin typeface="Times New Roman"/>
                <a:ea typeface="Calibri"/>
                <a:cs typeface="Times New Roman"/>
              </a:rPr>
              <a:t>Беной-Ведено</a:t>
            </a:r>
            <a:r>
              <a:rPr lang="ru-RU" sz="2800" dirty="0" smtClean="0">
                <a:latin typeface="Times New Roman"/>
                <a:ea typeface="Calibri"/>
                <a:cs typeface="Times New Roman"/>
              </a:rPr>
              <a:t>;</a:t>
            </a:r>
            <a:endParaRPr lang="uk-UA" sz="2800" dirty="0" smtClean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800" dirty="0" smtClean="0">
                <a:latin typeface="Times New Roman"/>
                <a:ea typeface="Calibri"/>
                <a:cs typeface="Times New Roman"/>
              </a:rPr>
              <a:t>- составление словаря топонимов с. </a:t>
            </a:r>
            <a:r>
              <a:rPr lang="ru-RU" sz="2800" dirty="0" err="1" smtClean="0">
                <a:latin typeface="Times New Roman"/>
                <a:ea typeface="Calibri"/>
                <a:cs typeface="Times New Roman"/>
              </a:rPr>
              <a:t>Беной-Ведено</a:t>
            </a:r>
            <a:r>
              <a:rPr lang="ru-RU" sz="2800" dirty="0" smtClean="0">
                <a:latin typeface="Times New Roman"/>
                <a:ea typeface="Calibri"/>
                <a:cs typeface="Times New Roman"/>
              </a:rPr>
              <a:t>.</a:t>
            </a:r>
            <a:endParaRPr lang="uk-UA" sz="2800" dirty="0">
              <a:latin typeface="Calibri"/>
              <a:ea typeface="Calibri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33CC"/>
        </a:solidFill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654</TotalTime>
  <Words>410</Words>
  <Application>Microsoft Office PowerPoint</Application>
  <PresentationFormat>Экран (4:3)</PresentationFormat>
  <Paragraphs>68</Paragraphs>
  <Slides>11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Оформление по умолчанию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Tatiana</cp:lastModifiedBy>
  <cp:revision>129</cp:revision>
  <cp:lastPrinted>1601-01-01T00:00:00Z</cp:lastPrinted>
  <dcterms:created xsi:type="dcterms:W3CDTF">1601-01-01T00:00:00Z</dcterms:created>
  <dcterms:modified xsi:type="dcterms:W3CDTF">2017-07-02T10:59:37Z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